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Garamond" panose="02020404030301010803" pitchFamily="18" charset="0"/>
      <p:regular r:id="rId19"/>
      <p:bold r:id="rId20"/>
      <p:italic r:id="rId21"/>
      <p:boldItalic r:id="rId22"/>
    </p:embeddedFont>
    <p:embeddedFont>
      <p:font typeface="Platypi Medium" panose="02040803050406030204" pitchFamily="18" charset="0"/>
      <p:regular r:id="rId23"/>
      <p:bold r:id="rId24"/>
    </p:embeddedFont>
    <p:embeddedFont>
      <p:font typeface="Source Serif 4" panose="02040803050406030204" pitchFamily="18" charset="0"/>
      <p:regular r:id="rId23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5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4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Design and Development of a Behavioural Academic Integrity Checker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LUMIX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First Year Engineering Project | Faculty Mentor: Megha Sharma</a:t>
            </a:r>
            <a:endParaRPr lang="en-US" sz="1750" dirty="0"/>
          </a:p>
        </p:txBody>
      </p:sp>
      <p:pic>
        <p:nvPicPr>
          <p:cNvPr id="6" name="Picture 5" descr="PPT Admission Drive 2021-22-final-2_Page_01.jpg">
            <a:extLst>
              <a:ext uri="{FF2B5EF4-FFF2-40B4-BE49-F238E27FC236}">
                <a16:creationId xmlns:a16="http://schemas.microsoft.com/office/drawing/2014/main" id="{F01A8B8F-D786-DF61-7368-4886FD3E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1A008B4E-4A66-0F29-B12B-F63EE3E96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" y="0"/>
            <a:ext cx="1463039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689378"/>
            <a:ext cx="7487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109079"/>
            <a:ext cx="3342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Transparency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081563" y="3599497"/>
            <a:ext cx="36512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Clear visibility into academic integrity evaluation processes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109079"/>
            <a:ext cx="3555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Opaque Systems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565696" y="3599497"/>
            <a:ext cx="3590330" cy="107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Move away from black-box plagiarism and AI-detection tools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9605248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Contextual Insight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961899" y="3463409"/>
            <a:ext cx="32806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Understanding writing behavior beyond content analysis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Ethical Support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Explainable integrity indicators for informed decisions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624989" y="4945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400" dirty="0"/>
              <a:t>Strengthened St</a:t>
            </a:r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 relationships between students and faculty</a:t>
            </a:r>
            <a:endParaRPr lang="en-US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CA088B-2D7A-8589-587B-5A0F2F99D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368"/>
            <a:ext cx="2411760" cy="3466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186FA6-612E-B3A2-B3AE-AB82A76473AC}"/>
              </a:ext>
            </a:extLst>
          </p:cNvPr>
          <p:cNvCxnSpPr>
            <a:cxnSpLocks/>
          </p:cNvCxnSpPr>
          <p:nvPr/>
        </p:nvCxnSpPr>
        <p:spPr>
          <a:xfrm>
            <a:off x="-22535" y="1122633"/>
            <a:ext cx="14652935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4B6D89-943F-C4B0-1074-4DD65638B47B}"/>
              </a:ext>
            </a:extLst>
          </p:cNvPr>
          <p:cNvSpPr txBox="1"/>
          <p:nvPr/>
        </p:nvSpPr>
        <p:spPr>
          <a:xfrm>
            <a:off x="496347" y="185886"/>
            <a:ext cx="7412736" cy="68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Expected Results &amp; Impact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B77EC89E-495E-9B4C-2776-603A6FE8E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" y="0"/>
            <a:ext cx="14630280" cy="820114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561862" y="378262"/>
            <a:ext cx="4168973" cy="86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</a:t>
            </a:r>
            <a:r>
              <a:rPr lang="en-US" sz="3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Timeline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303651" y="1485900"/>
            <a:ext cx="22860" cy="4758452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50176" y="1661993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27498" y="1485900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90006" y="1517094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4396859" y="1543169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561862" y="1877139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Problem analysis and literature review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479804" y="2574131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27498" y="2398038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90006" y="2429232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305265" y="2418149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2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148876" y="2789277"/>
            <a:ext cx="491954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System design and architecture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650176" y="3392329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27498" y="3216235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90006" y="3247430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4396859" y="3273504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3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561862" y="3607475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Frontend and backend implementation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479804" y="4210645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27498" y="4034552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90006" y="4065746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148876" y="4091821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4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8148876" y="4425791"/>
            <a:ext cx="491954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Rule-based scoring and reporting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6650176" y="5028962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27498" y="4852868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90006" y="4884063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4396859" y="4910138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5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1561862" y="5244108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Testing, refinement, and documentation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1561862" y="6465589"/>
            <a:ext cx="11506557" cy="28456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561862" y="6677858"/>
            <a:ext cx="3335179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/>
          </a:p>
        </p:txBody>
      </p:sp>
      <p:sp>
        <p:nvSpPr>
          <p:cNvPr id="31" name="Text 29"/>
          <p:cNvSpPr/>
          <p:nvPr/>
        </p:nvSpPr>
        <p:spPr>
          <a:xfrm>
            <a:off x="1561862" y="7278529"/>
            <a:ext cx="1150655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LUMIX | Faculty Mentor: Megha Sharma</a:t>
            </a:r>
            <a:endParaRPr lang="en-US" sz="12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674893-D9EB-B1C2-3EF5-1041BE191DD1}"/>
              </a:ext>
            </a:extLst>
          </p:cNvPr>
          <p:cNvCxnSpPr>
            <a:cxnSpLocks/>
          </p:cNvCxnSpPr>
          <p:nvPr/>
        </p:nvCxnSpPr>
        <p:spPr>
          <a:xfrm>
            <a:off x="0" y="1061448"/>
            <a:ext cx="1463028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B80444-C28B-FB91-79B8-A93B90166EE2}"/>
              </a:ext>
            </a:extLst>
          </p:cNvPr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A white background with blue border&#10;&#10;AI-generated content may be incorrect.">
            <a:extLst>
              <a:ext uri="{FF2B5EF4-FFF2-40B4-BE49-F238E27FC236}">
                <a16:creationId xmlns:a16="http://schemas.microsoft.com/office/drawing/2014/main" id="{9DB70E6B-03C6-6718-1FA3-A21B6C76BE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C081F-0AD7-3F8E-072A-E51FAE163B23}"/>
              </a:ext>
            </a:extLst>
          </p:cNvPr>
          <p:cNvSpPr txBox="1"/>
          <p:nvPr/>
        </p:nvSpPr>
        <p:spPr>
          <a:xfrm>
            <a:off x="3561348" y="3653407"/>
            <a:ext cx="7507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60AA"/>
                </a:solidFill>
                <a:latin typeface="Garamond" pitchFamily="18" charset="0"/>
              </a:rPr>
              <a:t>THANK</a:t>
            </a:r>
            <a:r>
              <a:rPr lang="en-US" sz="4000" dirty="0">
                <a:latin typeface="Garamond" pitchFamily="18" charset="0"/>
              </a:rPr>
              <a:t> </a:t>
            </a:r>
            <a:r>
              <a:rPr lang="en-US" sz="4000" dirty="0">
                <a:solidFill>
                  <a:srgbClr val="E31E24"/>
                </a:solidFill>
                <a:latin typeface="Garamond" pitchFamily="18" charset="0"/>
              </a:rPr>
              <a:t>YOU</a:t>
            </a:r>
            <a:endParaRPr lang="en-IN" sz="4000" dirty="0">
              <a:latin typeface="Garamond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2BF1B-AF5E-1AAA-CBED-12FCD748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793"/>
            <a:ext cx="2411760" cy="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1AABD-8D34-568C-9E30-12FFF0078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2"/>
            <a:ext cx="14630400" cy="8243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0278F-6E80-0E5B-3179-9EC958F95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48" y="414481"/>
            <a:ext cx="8386812" cy="1128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95236-F016-802C-A646-2B9688A81D6D}"/>
              </a:ext>
            </a:extLst>
          </p:cNvPr>
          <p:cNvSpPr txBox="1"/>
          <p:nvPr/>
        </p:nvSpPr>
        <p:spPr>
          <a:xfrm>
            <a:off x="3672968" y="1690766"/>
            <a:ext cx="7507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Project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CEA13-F808-FC98-A529-171E3C6CB31E}"/>
              </a:ext>
            </a:extLst>
          </p:cNvPr>
          <p:cNvSpPr txBox="1"/>
          <p:nvPr/>
        </p:nvSpPr>
        <p:spPr>
          <a:xfrm>
            <a:off x="2803358" y="3571210"/>
            <a:ext cx="892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20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First Year Project Synopsis</a:t>
            </a:r>
          </a:p>
          <a:p>
            <a:pPr lvl="0" algn="ctr">
              <a:buSzPct val="25000"/>
            </a:pPr>
            <a:r>
              <a:rPr lang="en-IN" sz="20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Submitted by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195717-89D6-E9DB-22CE-6A6972C3C896}"/>
              </a:ext>
            </a:extLst>
          </p:cNvPr>
          <p:cNvCxnSpPr/>
          <p:nvPr/>
        </p:nvCxnSpPr>
        <p:spPr>
          <a:xfrm>
            <a:off x="4504246" y="3384322"/>
            <a:ext cx="6306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B7C782-F7EF-41EF-3F9B-4EB3A2652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75095"/>
              </p:ext>
            </p:extLst>
          </p:nvPr>
        </p:nvGraphicFramePr>
        <p:xfrm>
          <a:off x="3561348" y="3384321"/>
          <a:ext cx="8386812" cy="301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957">
                  <a:extLst>
                    <a:ext uri="{9D8B030D-6E8A-4147-A177-3AD203B41FA5}">
                      <a16:colId xmlns:a16="http://schemas.microsoft.com/office/drawing/2014/main" val="940723336"/>
                    </a:ext>
                  </a:extLst>
                </a:gridCol>
                <a:gridCol w="3979855">
                  <a:extLst>
                    <a:ext uri="{9D8B030D-6E8A-4147-A177-3AD203B41FA5}">
                      <a16:colId xmlns:a16="http://schemas.microsoft.com/office/drawing/2014/main" val="61493829"/>
                    </a:ext>
                  </a:extLst>
                </a:gridCol>
              </a:tblGrid>
              <a:tr h="6032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71671"/>
                  </a:ext>
                </a:extLst>
              </a:tr>
              <a:tr h="603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5243"/>
                  </a:ext>
                </a:extLst>
              </a:tr>
              <a:tr h="603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25446"/>
                  </a:ext>
                </a:extLst>
              </a:tr>
              <a:tr h="603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91332"/>
                  </a:ext>
                </a:extLst>
              </a:tr>
              <a:tr h="603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79351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44A7662-0C12-4F3F-5490-075526A3E502}"/>
              </a:ext>
            </a:extLst>
          </p:cNvPr>
          <p:cNvSpPr txBox="1"/>
          <p:nvPr/>
        </p:nvSpPr>
        <p:spPr>
          <a:xfrm>
            <a:off x="757436" y="7276980"/>
            <a:ext cx="74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IN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Faculty Faculty Mentor:</a:t>
            </a: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CB953B-70C2-3CFB-E90C-0D668DE38D98}"/>
              </a:ext>
            </a:extLst>
          </p:cNvPr>
          <p:cNvCxnSpPr/>
          <p:nvPr/>
        </p:nvCxnSpPr>
        <p:spPr>
          <a:xfrm>
            <a:off x="4504246" y="2278324"/>
            <a:ext cx="6306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501D5A-DA39-C353-1C7C-0CCA01FBED6A}"/>
              </a:ext>
            </a:extLst>
          </p:cNvPr>
          <p:cNvSpPr txBox="1"/>
          <p:nvPr/>
        </p:nvSpPr>
        <p:spPr>
          <a:xfrm>
            <a:off x="3672968" y="2619932"/>
            <a:ext cx="7493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16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First Year Project Synopsis</a:t>
            </a:r>
          </a:p>
          <a:p>
            <a:pPr lvl="0" algn="ctr">
              <a:buSzPct val="25000"/>
            </a:pPr>
            <a:r>
              <a:rPr lang="en-IN" sz="16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Submitted by</a:t>
            </a:r>
          </a:p>
        </p:txBody>
      </p:sp>
    </p:spTree>
    <p:extLst>
      <p:ext uri="{BB962C8B-B14F-4D97-AF65-F5344CB8AC3E}">
        <p14:creationId xmlns:p14="http://schemas.microsoft.com/office/powerpoint/2010/main" val="405422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ADB51175-8A7B-A48E-5913-F2AC62D77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67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</a:t>
            </a: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93790" y="2549962"/>
            <a:ext cx="33437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This System Does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131106"/>
            <a:ext cx="828413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Monitors behavioral interaction metadata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Analyzes typing patterns and editing behavior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Logs paste activity and session timing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Generates explainable priority indicators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88932" y="4809618"/>
            <a:ext cx="47598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This System Does NOT Do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5390762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Evaluate content quality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Detect AI-generated text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Label misconduct or assign penalties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3" y="2071688"/>
            <a:ext cx="4205168" cy="42051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38943" y="629420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C6C9DC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Decision-support tool for human review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F953C-DB38-7936-2E22-98FCBA7AC831}"/>
              </a:ext>
            </a:extLst>
          </p:cNvPr>
          <p:cNvSpPr/>
          <p:nvPr/>
        </p:nvSpPr>
        <p:spPr>
          <a:xfrm flipH="1" flipV="1">
            <a:off x="14630399" y="7594866"/>
            <a:ext cx="45719" cy="45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87303F-A294-1CE0-1E25-5ADC7B8F33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640585"/>
            <a:ext cx="2411760" cy="3466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9C52AD-7350-631E-DEB6-1CBF4F570BA7}"/>
              </a:ext>
            </a:extLst>
          </p:cNvPr>
          <p:cNvCxnSpPr>
            <a:cxnSpLocks/>
          </p:cNvCxnSpPr>
          <p:nvPr/>
        </p:nvCxnSpPr>
        <p:spPr>
          <a:xfrm>
            <a:off x="0" y="1476375"/>
            <a:ext cx="14630399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AD1487BC-9C85-EAA5-E229-75AB9F1774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20" y="1"/>
            <a:ext cx="14800521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6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Specific Objectives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713196"/>
          </a:xfrm>
          <a:prstGeom prst="roundRect">
            <a:avLst>
              <a:gd name="adj" fmla="val 25016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Research Limitations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Study constraints of traditional plagiarism and AI-detection systems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176080" y="1829083"/>
            <a:ext cx="4196358" cy="2505196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Behavioral Analysis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 how assignments are written rather than what is written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9454202" y="1750338"/>
            <a:ext cx="4196358" cy="2583941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93551" y="21642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Capture Indicators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826066" y="3425845"/>
            <a:ext cx="39707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Record typing rhythm, paste actions, editing frequency, and duration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65096" y="4990862"/>
            <a:ext cx="6407944" cy="2360900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908724"/>
            <a:ext cx="2835235" cy="57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Generate Indicators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1020604" y="6388535"/>
            <a:ext cx="5954316" cy="952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Create explainable integrity risk indicators with human-readable reasons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Ethical Framework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Maintain human-in-the-loop decision making for all evaluations</a:t>
            </a:r>
            <a:endParaRPr lang="en-US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C4D17D-F5DA-A0D2-C789-5B1132FA904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" y="7644178"/>
            <a:ext cx="2411760" cy="3747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DB3D60-FC4A-9543-90F3-33D32FDC0E83}"/>
              </a:ext>
            </a:extLst>
          </p:cNvPr>
          <p:cNvCxnSpPr>
            <a:cxnSpLocks/>
          </p:cNvCxnSpPr>
          <p:nvPr/>
        </p:nvCxnSpPr>
        <p:spPr>
          <a:xfrm>
            <a:off x="0" y="1463040"/>
            <a:ext cx="14715401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8BB07FFB-F584-8016-B6DC-D85BBACF1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71831"/>
            <a:ext cx="3641050" cy="1014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669500"/>
            <a:ext cx="3092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Monitored Web Editor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Controlled assignment writing environment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Logging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315200" y="3159919"/>
            <a:ext cx="65214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Continuous behavioral metadata capture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Rule-Based Engine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Weighted integrity risk scoring system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4449008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Explainable Indicators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Transparent, interpretable results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Faculty Dashboard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Centralized review interface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28548" y="6228517"/>
            <a:ext cx="3350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 Automated Penalties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Supports informed human decisions only</a:t>
            </a:r>
            <a:endParaRPr lang="en-US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BA447C4-90AF-8083-A7EE-02AE1B13E1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9564"/>
            <a:ext cx="2411760" cy="34669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66ADFB-0295-BB81-4DBF-2A722FD7BB65}"/>
              </a:ext>
            </a:extLst>
          </p:cNvPr>
          <p:cNvCxnSpPr>
            <a:cxnSpLocks/>
          </p:cNvCxnSpPr>
          <p:nvPr/>
        </p:nvCxnSpPr>
        <p:spPr>
          <a:xfrm>
            <a:off x="0" y="1457920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02F4683-FD6E-3C17-10EA-81E60B4C6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574158"/>
            <a:ext cx="3412450" cy="1376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Use Cases &amp;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93790" y="3153847"/>
            <a:ext cx="35499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</a:t>
            </a: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Applications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80595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Faculty academic integrity review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Contextual insight into creation behavior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Digital written assignment evaluation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599521" y="3153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Principles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599521" y="380595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Fair and informed academic evaluation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Enhanced transparency and trust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Human oversight at all stages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93790" y="5070647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EDD5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414738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35413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Important:</a:t>
            </a:r>
            <a:r>
              <a:rPr lang="en-US" sz="12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Not intended for punishment or automated enforcement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8A758D-ABE2-FB5E-7423-D3FE5B72F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" y="7635200"/>
            <a:ext cx="2411760" cy="3466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03F976-D3A1-A5DD-917D-9487BE1F7461}"/>
              </a:ext>
            </a:extLst>
          </p:cNvPr>
          <p:cNvCxnSpPr>
            <a:cxnSpLocks/>
          </p:cNvCxnSpPr>
          <p:nvPr/>
        </p:nvCxnSpPr>
        <p:spPr>
          <a:xfrm>
            <a:off x="0" y="1633728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A17FD79F-B127-BB59-5F7D-CA4CF06A4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8" y="14169"/>
            <a:ext cx="1463039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226106" y="524947"/>
            <a:ext cx="6067306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Architecture &amp; Flow</a:t>
            </a:r>
            <a:endParaRPr lang="en-US" sz="1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06" y="1351002"/>
            <a:ext cx="882372" cy="10589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45757" y="1419053"/>
            <a:ext cx="2206109" cy="69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Student Writes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245757" y="1773912"/>
            <a:ext cx="11158418" cy="63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Assignment in monitored web editor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06" y="2409944"/>
            <a:ext cx="882372" cy="1058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45757" y="2586395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Event Logging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2245757" y="2944535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Frontend captures typing, paste, editing, timing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106" y="3468886"/>
            <a:ext cx="882372" cy="10589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45757" y="3645337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Submission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2245757" y="4003477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Text, session timing, behavioral logs packaged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106" y="4527828"/>
            <a:ext cx="882372" cy="10589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45757" y="4704278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2245757" y="5062418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Backend processes raw events into metrics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106" y="5586770"/>
            <a:ext cx="882372" cy="10589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245757" y="576322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Pattern Evaluation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2245757" y="6121360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Rule-based engine identifies unusual behavior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106" y="6645712"/>
            <a:ext cx="882372" cy="10589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245757" y="6822162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Report Generation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2245757" y="7180302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Integrity indicators displayed to faculty</a:t>
            </a:r>
            <a:endParaRPr lang="en-US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744DF-B76D-389D-23E3-E22F52F8EF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" y="7701038"/>
            <a:ext cx="2411760" cy="34669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F9694-2A0F-0DBB-804C-014592F7A89E}"/>
              </a:ext>
            </a:extLst>
          </p:cNvPr>
          <p:cNvCxnSpPr>
            <a:cxnSpLocks/>
          </p:cNvCxnSpPr>
          <p:nvPr/>
        </p:nvCxnSpPr>
        <p:spPr>
          <a:xfrm>
            <a:off x="0" y="1061448"/>
            <a:ext cx="14630399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F5F7D0DF-F1F8-F0A3-6C0A-DEB179897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30399" cy="82296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31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&amp; Resources</a:t>
            </a:r>
            <a:endParaRPr lang="en-US" sz="1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956"/>
            <a:ext cx="4205168" cy="5406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9981" y="2550081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 Data Sources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559981" y="3131225"/>
            <a:ext cx="828413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Behavioral interaction metadata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Keystrokes, paste events, edits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Session timing: start, end, duration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JSON payloads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59981" y="4809737"/>
            <a:ext cx="4145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 Environment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559981" y="5390881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 external content databases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Local development prototype</a:t>
            </a:r>
            <a:endParaRPr lang="en-US" sz="12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Web-based architecture</a:t>
            </a:r>
            <a:endParaRPr lang="en-US" sz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BF768-87D0-E5EA-2BF6-A08BFD5216D5}"/>
              </a:ext>
            </a:extLst>
          </p:cNvPr>
          <p:cNvCxnSpPr>
            <a:cxnSpLocks/>
          </p:cNvCxnSpPr>
          <p:nvPr/>
        </p:nvCxnSpPr>
        <p:spPr>
          <a:xfrm flipV="1">
            <a:off x="0" y="1340644"/>
            <a:ext cx="14630400" cy="40722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FAAEE-C0C0-BB4F-1F65-3B07B4C214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2746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28ED441D-975F-1EAB-73F7-9D4BABB6A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67"/>
            <a:ext cx="14586353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162407"/>
            <a:ext cx="4196358" cy="65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359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Implementation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Browser event listeners capture behavioral events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321010"/>
            <a:ext cx="2851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 Framework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FastAPI with Python for data processing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Convert raw events into behavioral metrics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217676"/>
            <a:ext cx="3022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Rule-Based Heuristics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Weighted integrity indicators with explanations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362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Faculty Interface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655362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Results presented for human interpretation</a:t>
            </a:r>
            <a:endParaRPr lang="en-US" sz="1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90910F-CD42-A020-EC12-6EC9163DB010}"/>
              </a:ext>
            </a:extLst>
          </p:cNvPr>
          <p:cNvCxnSpPr>
            <a:cxnSpLocks/>
          </p:cNvCxnSpPr>
          <p:nvPr/>
        </p:nvCxnSpPr>
        <p:spPr>
          <a:xfrm>
            <a:off x="44046" y="1954583"/>
            <a:ext cx="14586354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47EF85C-2948-24F9-FAD5-0C61B780E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3338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476</Words>
  <Application>Microsoft Macintosh PowerPoint</Application>
  <PresentationFormat>Custom</PresentationFormat>
  <Paragraphs>135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Platypi Medium</vt:lpstr>
      <vt:lpstr>Platypi Light</vt:lpstr>
      <vt:lpstr>Garamond</vt:lpstr>
      <vt:lpstr>Cambria</vt:lpstr>
      <vt:lpstr>Source Serif 4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Virat dagar</cp:lastModifiedBy>
  <cp:revision>3</cp:revision>
  <dcterms:created xsi:type="dcterms:W3CDTF">2026-02-03T04:28:19Z</dcterms:created>
  <dcterms:modified xsi:type="dcterms:W3CDTF">2026-02-08T16:46:15Z</dcterms:modified>
</cp:coreProperties>
</file>